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1" r:id="rId4"/>
    <p:sldId id="274" r:id="rId5"/>
    <p:sldId id="276" r:id="rId6"/>
    <p:sldId id="275" r:id="rId7"/>
    <p:sldId id="280" r:id="rId8"/>
    <p:sldId id="273" r:id="rId9"/>
    <p:sldId id="277" r:id="rId10"/>
    <p:sldId id="278" r:id="rId11"/>
    <p:sldId id="269" r:id="rId12"/>
    <p:sldId id="267" r:id="rId13"/>
    <p:sldId id="272" r:id="rId14"/>
    <p:sldId id="268" r:id="rId15"/>
    <p:sldId id="27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2F5D"/>
    <a:srgbClr val="512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44631-FDB7-4B63-9275-B92B8007242D}" v="2386" dt="2023-07-27T22:07:30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95" autoAdjust="0"/>
  </p:normalViewPr>
  <p:slideViewPr>
    <p:cSldViewPr snapToGrid="0">
      <p:cViewPr varScale="1">
        <p:scale>
          <a:sx n="76" d="100"/>
          <a:sy n="76" d="100"/>
        </p:scale>
        <p:origin x="9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40F5D-F89B-462B-B327-CCF0607991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8C491-6397-4E34-8687-6A635CB0A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6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C491-6397-4E34-8687-6A635CB0A1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3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C491-6397-4E34-8687-6A635CB0A1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C491-6397-4E34-8687-6A635CB0A1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C491-6397-4E34-8687-6A635CB0A1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C491-6397-4E34-8687-6A635CB0A1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9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C491-6397-4E34-8687-6A635CB0A1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2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C491-6397-4E34-8687-6A635CB0A1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07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C491-6397-4E34-8687-6A635CB0A1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4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4917-E16D-D2C3-2540-47C5071B3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B08D4-FF80-7299-3CBB-90A26AB7D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584B-5557-7473-06E8-F8406A58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C5BDA-58D3-6484-5CC1-12D1F345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456C-9AA1-A889-D88C-B2938C8E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1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D18C-33BC-995E-F337-C5AF7BB2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DB1DA-EAE0-DF1C-342E-9066CF2B2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1CF09-3828-9973-D7BD-ED9D40C6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32580-4360-8C0A-BE68-2C026B7D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B55D1-3A64-EE0F-BD29-D7FEB09F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4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5714B-0DF0-B01A-F0A4-CAA07FAA1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40591-5D05-C691-EED1-8DB9DEDD3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E4F96-1E06-2684-15F1-F0AA5939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C1876-E015-3822-2D7C-F03263AD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DE9DD-7230-A271-5D53-181BFF1A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5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8DB0-3CE9-4613-C1AF-8B39C08F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74835-6C4A-4BA9-4E9C-A1BD6571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4824-35A3-D462-A3F6-FDD580552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72E42-5E4B-475F-E343-3C2BF8C4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D0FFC-9AA2-E0DA-4A05-9EA5067A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35C3-A9FA-5E78-2041-D78720C4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D8813-A664-E7DD-E0AE-8B2B594E0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A19F7-4387-F244-A98C-A6DD4EB41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C8E5E-046A-7F47-03AC-23E19E4B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86C89-5150-1D3A-2E01-BE99AAD6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0E4B-2D63-6FC6-C54D-0D60D19B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5067-4E3A-04E1-DC4F-E428FF2C4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6CC5A-2137-3E14-8904-FC65F17A9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5BB5D-54ED-A0D1-D944-59F57B09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81C70-786F-4344-CC28-110FEAF9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39752-5BCA-093E-7802-E63B87EB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0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5ABF-29A0-8FDB-B424-3E92651A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DFCC0-BD24-94FA-41BA-6C051AF33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4CE07-89B3-0F86-7FAC-B43FF9CE8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B282F-E4D1-3B09-F47E-46D821320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83773E-41C6-CE95-45D3-7D2CC8B9E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9AD43-078F-23BF-B123-47E7F95A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2B99-BD50-CC60-A128-549FB14B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CDFC26-AAED-3092-D525-E9791C5F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5FE9-BEFE-4CB5-14FB-6C928924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DB8737-4D5C-7CDA-B3F4-0D993303B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7A739-EC71-0B4D-8DC5-09FA556E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81B06-2B39-BFE0-3C78-EF960BEF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CF6061-9766-842D-A4BB-14CD7CAE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1E70C7-1785-2D9E-0CAC-022EC795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DD2FF-FA9C-CD15-FDBD-F1016509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6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EB14-C2C9-32CC-18AF-A281F5D1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5202C-D135-3ACF-8E3D-4F5395B76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4722F-51D7-41F4-1C99-E8073F22A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8E96C-8AAE-F314-6F49-6AD5F803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77AFB-195A-80E9-2487-70F431DB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9C57E-28DA-855D-7B70-CB5BB67A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4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6015-ED86-4D86-27AF-F6A92AE0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5EC28A-24EE-0C0C-C281-EA8658C8F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B9DEC-7E69-35B4-6A49-673AAB7F7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DCDBC-A840-02CF-4B78-EACDA58E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ACEF1-FFD0-51E3-933F-907507A8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589DA-F006-9E52-296A-2A8B3892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4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accent1">
                <a:lumMod val="75000"/>
                <a:alpha val="71000"/>
              </a:schemeClr>
            </a:gs>
            <a:gs pos="0">
              <a:srgbClr val="002060">
                <a:alpha val="83000"/>
              </a:srgbClr>
            </a:gs>
            <a:gs pos="60000">
              <a:srgbClr val="512373">
                <a:alpha val="44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85871-1F42-45E8-E86D-174F7983E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5258A-CC11-131D-63CD-E96BE5BD8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19086-341F-0FCB-B5D1-BA5119AE8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CCA3B-0F07-425D-B045-AB1ED1B8033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4E78F-3B42-3595-1BF5-4BE416ACE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6492D-AA0E-0F09-597D-0537850B9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E6ABC-B87B-48DF-ADC1-5716E41F0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6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vens-above.com/" TargetMode="External"/><Relationship Id="rId2" Type="http://schemas.openxmlformats.org/officeDocument/2006/relationships/hyperlink" Target="http://hyperphysics.phy-astr.gsu.edu/hbase/Relativ/reldop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rcury.pr.erau.edu/~prcphysics/observatory/hydrogen.htm" TargetMode="External"/><Relationship Id="rId5" Type="http://schemas.openxmlformats.org/officeDocument/2006/relationships/hyperlink" Target="https://radio-astronomy.org/node/191" TargetMode="External"/><Relationship Id="rId4" Type="http://schemas.openxmlformats.org/officeDocument/2006/relationships/hyperlink" Target="http://www.ccera.ca/papers/memo-0011-a-21cm-map-of-the-northern-sk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ky with stars&#10;&#10;Description automatically generated">
            <a:extLst>
              <a:ext uri="{FF2B5EF4-FFF2-40B4-BE49-F238E27FC236}">
                <a16:creationId xmlns:a16="http://schemas.microsoft.com/office/drawing/2014/main" id="{625B8CD5-3D53-6FB5-D314-63EB3B6ED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3" r="-49" b="-1100"/>
          <a:stretch/>
        </p:blipFill>
        <p:spPr>
          <a:xfrm>
            <a:off x="0" y="-1"/>
            <a:ext cx="12192000" cy="6933364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8819E-D43E-78BD-B2B8-F97AABA1D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692" y="1277937"/>
            <a:ext cx="5744308" cy="2151063"/>
          </a:xfrm>
          <a:prstGeom prst="roundRect">
            <a:avLst/>
          </a:prstGeom>
          <a:solidFill>
            <a:schemeClr val="bg1">
              <a:alpha val="37000"/>
            </a:schemeClr>
          </a:solidFill>
          <a:effectLst>
            <a:softEdge rad="63500"/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en-US" sz="44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Design and Development of a Software Defined </a:t>
            </a:r>
            <a:r>
              <a:rPr lang="en-US" sz="44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44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adio Telescope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C93E9-CA3C-56DF-5685-5F52DA41D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692" y="3466682"/>
            <a:ext cx="5744308" cy="793820"/>
          </a:xfrm>
          <a:prstGeom prst="roundRect">
            <a:avLst/>
          </a:prstGeom>
          <a:solidFill>
            <a:schemeClr val="bg1">
              <a:alpha val="37000"/>
            </a:schemeClr>
          </a:solidFill>
          <a:effectLst>
            <a:softEdge rad="63500"/>
          </a:effectLst>
        </p:spPr>
        <p:txBody>
          <a:bodyPr anchor="ctr">
            <a:normAutofit lnSpcReduction="10000"/>
          </a:bodyPr>
          <a:lstStyle/>
          <a:p>
            <a:pPr algn="l"/>
            <a:r>
              <a:rPr lang="en-US" dirty="0"/>
              <a:t>By: W. Logan Spooner and Dr. Shantanu Chakraborty</a:t>
            </a:r>
          </a:p>
        </p:txBody>
      </p:sp>
    </p:spTree>
    <p:extLst>
      <p:ext uri="{BB962C8B-B14F-4D97-AF65-F5344CB8AC3E}">
        <p14:creationId xmlns:p14="http://schemas.microsoft.com/office/powerpoint/2010/main" val="93007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C495-2606-5D56-32FC-D159C000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 Antenna at Night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8F4A95-4805-1BB4-5E80-B470FD46F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13" y="2099169"/>
            <a:ext cx="5462489" cy="3956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10851-81E7-B863-8B02-337622376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00" y="2099169"/>
            <a:ext cx="5462489" cy="3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7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667B4-AE5E-7088-24A8-7A36AB4EE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072" y="3494495"/>
            <a:ext cx="5322604" cy="2814918"/>
          </a:xfrm>
          <a:prstGeom prst="rect">
            <a:avLst/>
          </a:prstGeom>
          <a:ln w="1270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D591E-FAAD-EC80-A720-49A6C3A9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630" y="266942"/>
            <a:ext cx="5322603" cy="281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1DC9C-5A2E-FC90-14AE-1B0944BE7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630" y="3492879"/>
            <a:ext cx="5330906" cy="2814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85CBE3-DB76-D787-CE10-C072930EA26B}"/>
              </a:ext>
            </a:extLst>
          </p:cNvPr>
          <p:cNvSpPr txBox="1"/>
          <p:nvPr/>
        </p:nvSpPr>
        <p:spPr>
          <a:xfrm>
            <a:off x="310896" y="6307797"/>
            <a:ext cx="530147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Data from horn antenna pointed near target region.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1DB8B-B43E-F86E-172A-A017689141E4}"/>
              </a:ext>
            </a:extLst>
          </p:cNvPr>
          <p:cNvSpPr txBox="1"/>
          <p:nvPr/>
        </p:nvSpPr>
        <p:spPr>
          <a:xfrm>
            <a:off x="6587934" y="3057344"/>
            <a:ext cx="530147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Data as we moved away from target region.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4CA8B-6114-3212-8833-12AF250A7DA0}"/>
              </a:ext>
            </a:extLst>
          </p:cNvPr>
          <p:cNvSpPr txBox="1"/>
          <p:nvPr/>
        </p:nvSpPr>
        <p:spPr>
          <a:xfrm>
            <a:off x="6587934" y="6307797"/>
            <a:ext cx="530147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Data when antenna was directly on our target region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4D9A70-7B63-6EB2-81D3-1DB5ADF7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67" y="589370"/>
            <a:ext cx="6504733" cy="2724264"/>
          </a:xfrm>
        </p:spPr>
        <p:txBody>
          <a:bodyPr/>
          <a:lstStyle/>
          <a:p>
            <a:r>
              <a:rPr lang="en-US" dirty="0"/>
              <a:t>Data: Horn Antenna in the Morning</a:t>
            </a:r>
          </a:p>
        </p:txBody>
      </p:sp>
    </p:spTree>
    <p:extLst>
      <p:ext uri="{BB962C8B-B14F-4D97-AF65-F5344CB8AC3E}">
        <p14:creationId xmlns:p14="http://schemas.microsoft.com/office/powerpoint/2010/main" val="2355676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3098-F867-D646-9A13-74666D27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Weather Antenna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306BD9-44EE-C694-6772-21F3576C3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6" t="10580" r="912" b="32798"/>
          <a:stretch/>
        </p:blipFill>
        <p:spPr>
          <a:xfrm>
            <a:off x="1552019" y="1909761"/>
            <a:ext cx="9087962" cy="3932239"/>
          </a:xfrm>
        </p:spPr>
      </p:pic>
    </p:spTree>
    <p:extLst>
      <p:ext uri="{BB962C8B-B14F-4D97-AF65-F5344CB8AC3E}">
        <p14:creationId xmlns:p14="http://schemas.microsoft.com/office/powerpoint/2010/main" val="220543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31D3-1E78-73E6-421C-13CA4E00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390"/>
          </a:xfrm>
        </p:spPr>
        <p:txBody>
          <a:bodyPr/>
          <a:lstStyle/>
          <a:p>
            <a:r>
              <a:rPr lang="en-US" dirty="0"/>
              <a:t>Horn Antenna vs Weather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8B4CF-4DFE-66C9-1A33-CF379052B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773"/>
            <a:ext cx="5257800" cy="4552335"/>
          </a:xfrm>
          <a:solidFill>
            <a:srgbClr val="002060">
              <a:alpha val="40000"/>
            </a:srgbClr>
          </a:solidFill>
        </p:spPr>
        <p:txBody>
          <a:bodyPr>
            <a:normAutofit/>
          </a:bodyPr>
          <a:lstStyle/>
          <a:p>
            <a:r>
              <a:rPr lang="en-US" sz="3200" dirty="0"/>
              <a:t>Pros</a:t>
            </a:r>
          </a:p>
          <a:p>
            <a:pPr lvl="1"/>
            <a:r>
              <a:rPr lang="en-US" sz="3200" dirty="0"/>
              <a:t>Directional</a:t>
            </a:r>
          </a:p>
          <a:p>
            <a:pPr lvl="1"/>
            <a:r>
              <a:rPr lang="en-US" sz="3200" dirty="0"/>
              <a:t>Optimized for 1420 MHz band</a:t>
            </a:r>
          </a:p>
          <a:p>
            <a:pPr lvl="1"/>
            <a:r>
              <a:rPr lang="en-US" sz="3200" dirty="0"/>
              <a:t>More customizable</a:t>
            </a:r>
          </a:p>
          <a:p>
            <a:r>
              <a:rPr lang="en-US" sz="3200" dirty="0"/>
              <a:t>Cons</a:t>
            </a:r>
          </a:p>
          <a:p>
            <a:pPr lvl="1"/>
            <a:r>
              <a:rPr lang="en-US" sz="3200" dirty="0"/>
              <a:t>Lower gain</a:t>
            </a:r>
          </a:p>
          <a:p>
            <a:pPr lvl="1"/>
            <a:r>
              <a:rPr lang="en-US" sz="3200" dirty="0"/>
              <a:t>Harder direction control (no mount)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96213-6594-A38C-812C-951E91832213}"/>
              </a:ext>
            </a:extLst>
          </p:cNvPr>
          <p:cNvSpPr txBox="1"/>
          <p:nvPr/>
        </p:nvSpPr>
        <p:spPr>
          <a:xfrm>
            <a:off x="838200" y="1418442"/>
            <a:ext cx="5257800" cy="646331"/>
          </a:xfrm>
          <a:prstGeom prst="rect">
            <a:avLst/>
          </a:prstGeom>
          <a:solidFill>
            <a:srgbClr val="00206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Horn Antenna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2A8CD-7A7F-05B1-392B-CD29BD7288FD}"/>
              </a:ext>
            </a:extLst>
          </p:cNvPr>
          <p:cNvSpPr txBox="1"/>
          <p:nvPr/>
        </p:nvSpPr>
        <p:spPr>
          <a:xfrm>
            <a:off x="6390967" y="2064773"/>
            <a:ext cx="5248608" cy="4552335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txBody>
          <a:bodyPr wrap="square" rtlCol="0">
            <a:no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Pros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Higher gain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Easier direction control (came with a mount)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Cons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Wider beam angle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Not optimized for 1420 MHz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Less consistent data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6F603-2153-ABF5-03D0-328FD905FA49}"/>
              </a:ext>
            </a:extLst>
          </p:cNvPr>
          <p:cNvSpPr txBox="1"/>
          <p:nvPr/>
        </p:nvSpPr>
        <p:spPr>
          <a:xfrm>
            <a:off x="6390967" y="1418442"/>
            <a:ext cx="5248607" cy="646331"/>
          </a:xfrm>
          <a:prstGeom prst="rect">
            <a:avLst/>
          </a:prstGeom>
          <a:solidFill>
            <a:srgbClr val="00206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Weather Antenna</a:t>
            </a:r>
          </a:p>
        </p:txBody>
      </p:sp>
    </p:spTree>
    <p:extLst>
      <p:ext uri="{BB962C8B-B14F-4D97-AF65-F5344CB8AC3E}">
        <p14:creationId xmlns:p14="http://schemas.microsoft.com/office/powerpoint/2010/main" val="1502576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E23C-CC7D-2832-748E-56604C4C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110359"/>
            <a:ext cx="10515600" cy="1108841"/>
          </a:xfrm>
        </p:spPr>
        <p:txBody>
          <a:bodyPr/>
          <a:lstStyle/>
          <a:p>
            <a:r>
              <a:rPr lang="en-US" dirty="0"/>
              <a:t>Setbacks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5CDD-D2E0-CB7A-10A6-55D11893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06" y="1476908"/>
            <a:ext cx="6211615" cy="5270732"/>
          </a:xfrm>
        </p:spPr>
        <p:txBody>
          <a:bodyPr>
            <a:noAutofit/>
          </a:bodyPr>
          <a:lstStyle/>
          <a:p>
            <a:r>
              <a:rPr lang="en-US" sz="3200" dirty="0"/>
              <a:t>Possible reflection sources </a:t>
            </a:r>
          </a:p>
          <a:p>
            <a:r>
              <a:rPr lang="en-US" sz="3200" dirty="0"/>
              <a:t>Software</a:t>
            </a:r>
          </a:p>
          <a:p>
            <a:pPr lvl="1"/>
            <a:r>
              <a:rPr lang="en-US" sz="2600" dirty="0"/>
              <a:t>Crashes/file issues</a:t>
            </a:r>
          </a:p>
          <a:p>
            <a:pPr lvl="1"/>
            <a:r>
              <a:rPr lang="en-US" sz="2600" dirty="0"/>
              <a:t>No obvious ways to integrate signal over time</a:t>
            </a:r>
          </a:p>
          <a:p>
            <a:r>
              <a:rPr lang="en-US" sz="3200" dirty="0"/>
              <a:t>Hardware</a:t>
            </a:r>
          </a:p>
          <a:p>
            <a:pPr lvl="1"/>
            <a:r>
              <a:rPr lang="en-US" sz="2600" dirty="0"/>
              <a:t>RTL-SDR heating </a:t>
            </a:r>
          </a:p>
          <a:p>
            <a:pPr lvl="1"/>
            <a:r>
              <a:rPr lang="en-US" sz="2600" dirty="0"/>
              <a:t>Angle measurement</a:t>
            </a:r>
          </a:p>
          <a:p>
            <a:r>
              <a:rPr lang="en-US" sz="3200" dirty="0"/>
              <a:t>Weather Conditions</a:t>
            </a:r>
          </a:p>
          <a:p>
            <a:r>
              <a:rPr lang="en-US" sz="3200" dirty="0"/>
              <a:t>Blue/Red shift</a:t>
            </a:r>
          </a:p>
        </p:txBody>
      </p:sp>
      <p:pic>
        <p:nvPicPr>
          <p:cNvPr id="5" name="Picture 4" descr="A math equation with a square and a square&#10;&#10;Description automatically generated">
            <a:extLst>
              <a:ext uri="{FF2B5EF4-FFF2-40B4-BE49-F238E27FC236}">
                <a16:creationId xmlns:a16="http://schemas.microsoft.com/office/drawing/2014/main" id="{69685CB7-E020-04AC-9858-466EB9484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81" y="1464356"/>
            <a:ext cx="5247113" cy="2829325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4EBE94-5DF5-907A-2C1D-83BEF583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681" y="4317047"/>
            <a:ext cx="5247113" cy="2104774"/>
          </a:xfrm>
          <a:prstGeom prst="rect">
            <a:avLst/>
          </a:prstGeom>
          <a:ln w="254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75369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E737-3F20-A6F9-B28C-0D240E92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C837-5903-A6AB-FEF3-D31C0414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547" cy="4667250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/>
              <a:t>Software</a:t>
            </a:r>
          </a:p>
          <a:p>
            <a:pPr lvl="1"/>
            <a:r>
              <a:rPr lang="en-US" sz="2800" dirty="0"/>
              <a:t>Found plugin to perform FFT (Fast Fourier Transform) of audio signal and save as Power vs Frequency </a:t>
            </a:r>
          </a:p>
          <a:p>
            <a:r>
              <a:rPr lang="en-US" sz="3500" dirty="0"/>
              <a:t>Hardware</a:t>
            </a:r>
          </a:p>
          <a:p>
            <a:pPr lvl="1"/>
            <a:r>
              <a:rPr lang="en-US" sz="2800" dirty="0"/>
              <a:t>Parabolic dish antenna</a:t>
            </a:r>
          </a:p>
          <a:p>
            <a:pPr lvl="1"/>
            <a:r>
              <a:rPr lang="en-US" sz="2800" dirty="0"/>
              <a:t>Larger/more precise horn antenna</a:t>
            </a:r>
          </a:p>
          <a:p>
            <a:pPr lvl="1"/>
            <a:r>
              <a:rPr lang="en-US" sz="2800" dirty="0"/>
              <a:t>Mount with Altazimuth coordinates</a:t>
            </a:r>
          </a:p>
          <a:p>
            <a:r>
              <a:rPr lang="en-US" sz="3500" dirty="0"/>
              <a:t>Observations</a:t>
            </a:r>
          </a:p>
          <a:p>
            <a:pPr lvl="1"/>
            <a:r>
              <a:rPr lang="en-US" sz="2800" dirty="0"/>
              <a:t>More open locations</a:t>
            </a:r>
          </a:p>
          <a:p>
            <a:pPr lvl="1"/>
            <a:r>
              <a:rPr lang="en-US" sz="2800" dirty="0"/>
              <a:t>Other regions of the sky such as Cygnus and Sagittarius</a:t>
            </a:r>
          </a:p>
        </p:txBody>
      </p:sp>
      <p:pic>
        <p:nvPicPr>
          <p:cNvPr id="5" name="Picture 4" descr="A graph showing a number of waves&#10;&#10;Description automatically generated">
            <a:extLst>
              <a:ext uri="{FF2B5EF4-FFF2-40B4-BE49-F238E27FC236}">
                <a16:creationId xmlns:a16="http://schemas.microsoft.com/office/drawing/2014/main" id="{F5636FEA-D124-6F31-552E-EFB399A62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87" y="2525111"/>
            <a:ext cx="4404001" cy="26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1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052D-2384-AE32-F548-8ED61F24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A7E2-6316-F627-E73F-5A449EC6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https://en.wikipedia.org/wiki/Hydrogen_line</a:t>
            </a:r>
          </a:p>
          <a:p>
            <a:r>
              <a:rPr lang="en-US" dirty="0">
                <a:hlinkClick r:id="rId2"/>
              </a:rPr>
              <a:t>http://hyperphysics.phy-astr.gsu.edu/hbase/Relativ/reldop2.html</a:t>
            </a:r>
            <a:endParaRPr lang="en-US" dirty="0"/>
          </a:p>
          <a:p>
            <a:r>
              <a:rPr lang="en-US" dirty="0">
                <a:hlinkClick r:id="rId3"/>
              </a:rPr>
              <a:t>https://www.heavens-above.com/</a:t>
            </a:r>
            <a:endParaRPr lang="en-US" dirty="0"/>
          </a:p>
          <a:p>
            <a:r>
              <a:rPr lang="en-US" dirty="0">
                <a:hlinkClick r:id="rId4"/>
              </a:rPr>
              <a:t>http://www.ccera.ca/papers/memo-0011-a-21cm-map-of-the-northern-sky/</a:t>
            </a:r>
            <a:endParaRPr lang="en-US" dirty="0"/>
          </a:p>
          <a:p>
            <a:r>
              <a:rPr lang="en-US" dirty="0">
                <a:hlinkClick r:id="rId5"/>
              </a:rPr>
              <a:t>https://radio-astronomy.org/node/191</a:t>
            </a:r>
            <a:endParaRPr lang="en-US" dirty="0"/>
          </a:p>
          <a:p>
            <a:r>
              <a:rPr lang="en-US" dirty="0">
                <a:hlinkClick r:id="rId6"/>
              </a:rPr>
              <a:t>http://mercury.pr.erau.edu/~prcphysics/observatory/hydrogen.htm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3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04BF-BEDB-C8B8-6AB1-2A214363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E74CA-6C21-96DA-889B-E6EFCBEB7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Background and Premise</a:t>
            </a:r>
          </a:p>
          <a:p>
            <a:r>
              <a:rPr lang="en-US" sz="3500" dirty="0"/>
              <a:t>Circuit Setup</a:t>
            </a:r>
          </a:p>
          <a:p>
            <a:r>
              <a:rPr lang="en-US" sz="3500" dirty="0"/>
              <a:t>Horn Antenna Construction</a:t>
            </a:r>
          </a:p>
          <a:p>
            <a:r>
              <a:rPr lang="en-US" sz="3500" dirty="0"/>
              <a:t>Weather Antenna </a:t>
            </a:r>
          </a:p>
          <a:p>
            <a:r>
              <a:rPr lang="en-US" sz="3500" dirty="0"/>
              <a:t>Software</a:t>
            </a:r>
          </a:p>
          <a:p>
            <a:r>
              <a:rPr lang="en-US" sz="3500" dirty="0"/>
              <a:t>Data</a:t>
            </a:r>
          </a:p>
          <a:p>
            <a:r>
              <a:rPr lang="en-US" sz="3500" dirty="0"/>
              <a:t>Horn Antenna vs Weather Antenna</a:t>
            </a:r>
          </a:p>
          <a:p>
            <a:r>
              <a:rPr lang="en-US" sz="3500" dirty="0"/>
              <a:t>Issues and Setbacks</a:t>
            </a:r>
          </a:p>
          <a:p>
            <a:r>
              <a:rPr lang="en-US" sz="3500" dirty="0"/>
              <a:t>Looking Forward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2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2647-79D5-4FC1-C84D-E99AC8C0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CA3F-9C0D-7792-1C3E-3858EC70C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44" y="1594513"/>
            <a:ext cx="7411497" cy="4898362"/>
          </a:xfrm>
        </p:spPr>
        <p:txBody>
          <a:bodyPr>
            <a:normAutofit/>
          </a:bodyPr>
          <a:lstStyle/>
          <a:p>
            <a:r>
              <a:rPr lang="en-US" sz="3200" dirty="0"/>
              <a:t>21 cm wavelength radiation emitted by cold Hydrogen Clouds</a:t>
            </a:r>
          </a:p>
          <a:p>
            <a:pPr lvl="1"/>
            <a:r>
              <a:rPr lang="en-US" sz="2600" dirty="0"/>
              <a:t>Cold Hydrogen is that which makes up most of the Inter Stellar Medium (ISM)</a:t>
            </a:r>
          </a:p>
          <a:p>
            <a:r>
              <a:rPr lang="en-US" sz="3200" dirty="0"/>
              <a:t>The observation of this helped Astronomers determine the shape and structure of our Galaxy.</a:t>
            </a:r>
          </a:p>
          <a:p>
            <a:r>
              <a:rPr lang="en-US" sz="3200" dirty="0"/>
              <a:t>We hope to create a telescope capable of observing this using a Software Defined Radio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6D9FD-3731-73C2-5FBC-5C14AE84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499" y="2241934"/>
            <a:ext cx="3666057" cy="335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C41F-6898-9B4E-C205-1AECA0121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24870" cy="1325563"/>
          </a:xfrm>
        </p:spPr>
        <p:txBody>
          <a:bodyPr/>
          <a:lstStyle/>
          <a:p>
            <a:r>
              <a:rPr lang="en-US" dirty="0"/>
              <a:t>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43506-6D4C-7502-E4DC-B8F6EC752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66453" cy="4667250"/>
          </a:xfrm>
        </p:spPr>
        <p:txBody>
          <a:bodyPr>
            <a:normAutofit/>
          </a:bodyPr>
          <a:lstStyle/>
          <a:p>
            <a:r>
              <a:rPr lang="en-US" sz="3200" dirty="0"/>
              <a:t>SDR circuit consisted of 4 parts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The Antenna and feedline to collect and focus the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A Bandpass filter (BPF) to filter out unwanted frequency bands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A Low Noise Amplifier (LNA) to amplify our target frequency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An RTL-SDR to allow the analysis of the data on a laptop using SDRSharp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 descr="A black and gold device with a gold connector&#10;&#10;Description automatically generated">
            <a:extLst>
              <a:ext uri="{FF2B5EF4-FFF2-40B4-BE49-F238E27FC236}">
                <a16:creationId xmlns:a16="http://schemas.microsoft.com/office/drawing/2014/main" id="{3E21E72C-7DA1-683B-266B-2037D027B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55016" y="867103"/>
            <a:ext cx="2501724" cy="532565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FAA5CE2-67C9-D9A8-93D9-B0C2DEFB5EAB}"/>
              </a:ext>
            </a:extLst>
          </p:cNvPr>
          <p:cNvSpPr/>
          <p:nvPr/>
        </p:nvSpPr>
        <p:spPr>
          <a:xfrm>
            <a:off x="8129116" y="1014884"/>
            <a:ext cx="1587640" cy="944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1420 MHz BPF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DF66602-BF8D-0A0B-B59F-120A0E622E8F}"/>
              </a:ext>
            </a:extLst>
          </p:cNvPr>
          <p:cNvSpPr/>
          <p:nvPr/>
        </p:nvSpPr>
        <p:spPr>
          <a:xfrm>
            <a:off x="8129116" y="2345505"/>
            <a:ext cx="1587640" cy="944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LNA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B65C35-FA05-E90A-F18C-CBADBBE5E67B}"/>
              </a:ext>
            </a:extLst>
          </p:cNvPr>
          <p:cNvSpPr/>
          <p:nvPr/>
        </p:nvSpPr>
        <p:spPr>
          <a:xfrm>
            <a:off x="8129116" y="4515060"/>
            <a:ext cx="1587640" cy="944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RTL-SDR</a:t>
            </a:r>
          </a:p>
        </p:txBody>
      </p:sp>
    </p:spTree>
    <p:extLst>
      <p:ext uri="{BB962C8B-B14F-4D97-AF65-F5344CB8AC3E}">
        <p14:creationId xmlns:p14="http://schemas.microsoft.com/office/powerpoint/2010/main" val="85843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37C5-E753-ACC0-52DE-86666B43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73645" cy="1041644"/>
          </a:xfrm>
        </p:spPr>
        <p:txBody>
          <a:bodyPr/>
          <a:lstStyle/>
          <a:p>
            <a:r>
              <a:rPr lang="en-US" dirty="0"/>
              <a:t>Horn Antenna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177B2-BA86-7DCD-188A-D05BC4F2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12" y="1406770"/>
            <a:ext cx="6490980" cy="5359590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Design comes from</a:t>
            </a:r>
            <a:r>
              <a:rPr lang="en-US" sz="3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r>
              <a:rPr lang="en-US" sz="35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American Astronomical Society, AAS Meeting #224, id.415.01</a:t>
            </a:r>
          </a:p>
          <a:p>
            <a:r>
              <a:rPr lang="en-US" sz="3500" dirty="0"/>
              <a:t>Dimensions used to optimize size while still being convenient to move</a:t>
            </a:r>
          </a:p>
          <a:p>
            <a:r>
              <a:rPr lang="en-US" sz="3500" dirty="0"/>
              <a:t>Construction:</a:t>
            </a:r>
          </a:p>
          <a:p>
            <a:pPr lvl="1"/>
            <a:r>
              <a:rPr lang="en-US" sz="3000" dirty="0"/>
              <a:t>Used a 9”x6”x4” can as the waveguide.</a:t>
            </a:r>
          </a:p>
          <a:p>
            <a:pPr lvl="1"/>
            <a:r>
              <a:rPr lang="en-US" sz="3000" dirty="0"/>
              <a:t>5.3 cm piece of copper wire for feed line</a:t>
            </a:r>
          </a:p>
          <a:p>
            <a:pPr lvl="1"/>
            <a:r>
              <a:rPr lang="en-US" sz="3000" dirty="0"/>
              <a:t>Cut cardboard into shape and wrapped with aluminum foil.</a:t>
            </a:r>
          </a:p>
          <a:p>
            <a:pPr lvl="1"/>
            <a:r>
              <a:rPr lang="en-US" sz="3000" dirty="0"/>
              <a:t>Taped everything together with aluminum conducting tape.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46F60-048B-506F-8C19-21B815E6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791" y="103871"/>
            <a:ext cx="2796487" cy="3148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1A8BB-BA09-6910-B244-30E3FEB3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60" y="3340111"/>
            <a:ext cx="3054361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455C-2D1B-EB8D-CCBA-7957F75C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81932" cy="1325563"/>
          </a:xfrm>
        </p:spPr>
        <p:txBody>
          <a:bodyPr/>
          <a:lstStyle/>
          <a:p>
            <a:r>
              <a:rPr lang="en-US" dirty="0"/>
              <a:t>Horn Antenna Construction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67EFC7-A19E-8EE2-24A6-2757521EF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2282" y="2031207"/>
            <a:ext cx="3717850" cy="4186299"/>
          </a:xfrm>
          <a:prstGeom prst="rect">
            <a:avLst/>
          </a:prstGeom>
        </p:spPr>
      </p:pic>
      <p:pic>
        <p:nvPicPr>
          <p:cNvPr id="9" name="Picture 8" descr="A computer and a table on a roof&#10;&#10;Description automatically generated">
            <a:extLst>
              <a:ext uri="{FF2B5EF4-FFF2-40B4-BE49-F238E27FC236}">
                <a16:creationId xmlns:a16="http://schemas.microsoft.com/office/drawing/2014/main" id="{1E6EE8E4-E224-BF70-7501-B1CE4D555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" t="-722" r="15393" b="-1"/>
          <a:stretch/>
        </p:blipFill>
        <p:spPr>
          <a:xfrm>
            <a:off x="7724098" y="2031207"/>
            <a:ext cx="4393182" cy="4186299"/>
          </a:xfrm>
          <a:prstGeom prst="rect">
            <a:avLst/>
          </a:prstGeom>
        </p:spPr>
      </p:pic>
      <p:pic>
        <p:nvPicPr>
          <p:cNvPr id="6" name="Picture 5" descr="A close up of a metal container&#10;&#10;Description automatically generated">
            <a:extLst>
              <a:ext uri="{FF2B5EF4-FFF2-40B4-BE49-F238E27FC236}">
                <a16:creationId xmlns:a16="http://schemas.microsoft.com/office/drawing/2014/main" id="{5E4CED53-7652-A127-AD85-F1A291807F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5" r="4820"/>
          <a:stretch/>
        </p:blipFill>
        <p:spPr>
          <a:xfrm rot="5400000">
            <a:off x="-108143" y="2311047"/>
            <a:ext cx="4186299" cy="362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6514-BC20-809F-EC47-73A5A2E7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Antenna</a:t>
            </a:r>
          </a:p>
        </p:txBody>
      </p:sp>
      <p:pic>
        <p:nvPicPr>
          <p:cNvPr id="5" name="Content Placeholder 4" descr="A television and satellite dish behind a fence&#10;&#10;Description automatically generated">
            <a:extLst>
              <a:ext uri="{FF2B5EF4-FFF2-40B4-BE49-F238E27FC236}">
                <a16:creationId xmlns:a16="http://schemas.microsoft.com/office/drawing/2014/main" id="{18DC1C4E-CBA5-089B-5AEE-E27A1B307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r="10357"/>
          <a:stretch/>
        </p:blipFill>
        <p:spPr>
          <a:xfrm rot="5400000">
            <a:off x="6622065" y="1072251"/>
            <a:ext cx="5539170" cy="5067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72410-7838-FCA2-0D07-2971A6D87910}"/>
              </a:ext>
            </a:extLst>
          </p:cNvPr>
          <p:cNvSpPr txBox="1"/>
          <p:nvPr/>
        </p:nvSpPr>
        <p:spPr>
          <a:xfrm>
            <a:off x="838200" y="1892300"/>
            <a:ext cx="43942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Noelec GOES Weather Satellite Parabolic Antenna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 1.7GHz Center Frequency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200 MHz+ Bandwidth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8464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9E53-791B-9472-2138-151B36D3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547A1-C42E-4C58-FB00-13F389DF6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40"/>
            <a:ext cx="10515600" cy="5095460"/>
          </a:xfrm>
        </p:spPr>
        <p:txBody>
          <a:bodyPr>
            <a:normAutofit/>
          </a:bodyPr>
          <a:lstStyle/>
          <a:p>
            <a:r>
              <a:rPr lang="en-US" sz="3200" dirty="0"/>
              <a:t>All free open-source software used for creating software defined radios</a:t>
            </a:r>
          </a:p>
          <a:p>
            <a:pPr lvl="1"/>
            <a:r>
              <a:rPr lang="en-US" sz="2800" dirty="0"/>
              <a:t>Limited in their use for radio astronomy</a:t>
            </a:r>
          </a:p>
          <a:p>
            <a:r>
              <a:rPr lang="en-US" sz="3200" dirty="0"/>
              <a:t>Used SDRSharp (SDR#)</a:t>
            </a:r>
          </a:p>
          <a:p>
            <a:pPr lvl="1"/>
            <a:r>
              <a:rPr lang="en-US" sz="2800" dirty="0"/>
              <a:t>Easy UI and simple display</a:t>
            </a:r>
          </a:p>
          <a:p>
            <a:pPr lvl="1"/>
            <a:r>
              <a:rPr lang="en-US" sz="2800" dirty="0"/>
              <a:t>Limited scope and data collection</a:t>
            </a:r>
          </a:p>
          <a:p>
            <a:r>
              <a:rPr lang="en-US" sz="3200" dirty="0"/>
              <a:t>SDRAngel was another option</a:t>
            </a:r>
          </a:p>
          <a:p>
            <a:pPr lvl="1"/>
            <a:r>
              <a:rPr lang="en-US" sz="2800" dirty="0"/>
              <a:t>Included data save option, didn’t work properly</a:t>
            </a:r>
          </a:p>
          <a:p>
            <a:pPr lvl="1"/>
            <a:r>
              <a:rPr lang="en-US" sz="2800" dirty="0"/>
              <a:t>More complicated 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5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0ACD-3BF0-20B5-1659-CA51D168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Conditions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7AFA-F3E1-D992-27EF-E49C716F4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409" y="1825625"/>
            <a:ext cx="4230757" cy="4667250"/>
          </a:xfrm>
        </p:spPr>
        <p:txBody>
          <a:bodyPr/>
          <a:lstStyle/>
          <a:p>
            <a:r>
              <a:rPr lang="en-US" dirty="0"/>
              <a:t>Location: Nevins Hall roof, Valdosta State University, Valdosta, Ga.</a:t>
            </a:r>
          </a:p>
          <a:p>
            <a:pPr lvl="1"/>
            <a:r>
              <a:rPr lang="en-US" dirty="0"/>
              <a:t>30.84847916421404, -83.28885987900686</a:t>
            </a:r>
          </a:p>
          <a:p>
            <a:r>
              <a:rPr lang="en-US" dirty="0"/>
              <a:t>Weather: Varied, mostly Sunny</a:t>
            </a:r>
          </a:p>
          <a:p>
            <a:r>
              <a:rPr lang="en-US" dirty="0"/>
              <a:t>Time: 10:30 EST and 22:30 EST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FABA89-8E23-E861-4E99-7FBDF6E7C684}"/>
              </a:ext>
            </a:extLst>
          </p:cNvPr>
          <p:cNvGrpSpPr/>
          <p:nvPr/>
        </p:nvGrpSpPr>
        <p:grpSpPr>
          <a:xfrm>
            <a:off x="7782436" y="146463"/>
            <a:ext cx="3725857" cy="3677478"/>
            <a:chOff x="667533" y="3316469"/>
            <a:chExt cx="3386701" cy="3382883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7DB356B-453A-1C79-5DF8-2D3664C12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4" t="13463" r="36500" b="5896"/>
            <a:stretch/>
          </p:blipFill>
          <p:spPr>
            <a:xfrm>
              <a:off x="667533" y="3316469"/>
              <a:ext cx="3386701" cy="338288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2FB44A-A201-FECE-44B4-D8E4251CA8DC}"/>
                </a:ext>
              </a:extLst>
            </p:cNvPr>
            <p:cNvSpPr/>
            <p:nvPr/>
          </p:nvSpPr>
          <p:spPr>
            <a:xfrm rot="20352828">
              <a:off x="2617156" y="4018650"/>
              <a:ext cx="562204" cy="322271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66501F-12F9-3AE1-D812-7F249FC33B6F}"/>
              </a:ext>
            </a:extLst>
          </p:cNvPr>
          <p:cNvGrpSpPr/>
          <p:nvPr/>
        </p:nvGrpSpPr>
        <p:grpSpPr>
          <a:xfrm>
            <a:off x="4764816" y="3034059"/>
            <a:ext cx="3725857" cy="3677478"/>
            <a:chOff x="4402649" y="3316468"/>
            <a:chExt cx="3386701" cy="3382883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263C2C0-D92C-7742-DA3A-B002922E2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3" t="9106" r="35579" b="5255"/>
            <a:stretch/>
          </p:blipFill>
          <p:spPr>
            <a:xfrm>
              <a:off x="4402649" y="3316468"/>
              <a:ext cx="3386701" cy="338288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9723CDF-9D2E-DF7B-6E3E-09A72A417C6D}"/>
                </a:ext>
              </a:extLst>
            </p:cNvPr>
            <p:cNvSpPr/>
            <p:nvPr/>
          </p:nvSpPr>
          <p:spPr>
            <a:xfrm rot="17859043">
              <a:off x="5282170" y="3739250"/>
              <a:ext cx="562204" cy="322271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D6A74E-1CAA-0EDC-DEDE-AC1BF2A032A2}"/>
              </a:ext>
            </a:extLst>
          </p:cNvPr>
          <p:cNvSpPr txBox="1"/>
          <p:nvPr/>
        </p:nvSpPr>
        <p:spPr>
          <a:xfrm>
            <a:off x="5911402" y="2487398"/>
            <a:ext cx="1432684" cy="405753"/>
          </a:xfrm>
          <a:prstGeom prst="roundRect">
            <a:avLst/>
          </a:prstGeom>
          <a:solidFill>
            <a:schemeClr val="bg1">
              <a:alpha val="68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10:30 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0ABAD-101C-29DF-E26B-23B50B179B30}"/>
              </a:ext>
            </a:extLst>
          </p:cNvPr>
          <p:cNvSpPr txBox="1"/>
          <p:nvPr/>
        </p:nvSpPr>
        <p:spPr>
          <a:xfrm>
            <a:off x="8929022" y="3992234"/>
            <a:ext cx="1432684" cy="405753"/>
          </a:xfrm>
          <a:prstGeom prst="roundRect">
            <a:avLst/>
          </a:prstGeom>
          <a:solidFill>
            <a:schemeClr val="bg1">
              <a:alpha val="68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22:30 EST</a:t>
            </a:r>
          </a:p>
        </p:txBody>
      </p:sp>
    </p:spTree>
    <p:extLst>
      <p:ext uri="{BB962C8B-B14F-4D97-AF65-F5344CB8AC3E}">
        <p14:creationId xmlns:p14="http://schemas.microsoft.com/office/powerpoint/2010/main" val="1242310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2016</TotalTime>
  <Words>596</Words>
  <Application>Microsoft Office PowerPoint</Application>
  <PresentationFormat>Widescreen</PresentationFormat>
  <Paragraphs>113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Design and Development of a Software Defined Radio Telescope</vt:lpstr>
      <vt:lpstr>Outline</vt:lpstr>
      <vt:lpstr>Background and Premise</vt:lpstr>
      <vt:lpstr>Circuit Design</vt:lpstr>
      <vt:lpstr>Horn Antenna Construction</vt:lpstr>
      <vt:lpstr>Horn Antenna Construction</vt:lpstr>
      <vt:lpstr>Weather Antenna</vt:lpstr>
      <vt:lpstr>Software</vt:lpstr>
      <vt:lpstr>Observation Conditions </vt:lpstr>
      <vt:lpstr>Horn Antenna at Night</vt:lpstr>
      <vt:lpstr>Data: Horn Antenna in the Morning</vt:lpstr>
      <vt:lpstr>Data: Weather Antenna</vt:lpstr>
      <vt:lpstr>Horn Antenna vs Weather Antenna</vt:lpstr>
      <vt:lpstr>Setbacks and Limitations</vt:lpstr>
      <vt:lpstr>Looking Forward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Spooner</dc:creator>
  <cp:lastModifiedBy>Logan Spooner</cp:lastModifiedBy>
  <cp:revision>3</cp:revision>
  <dcterms:created xsi:type="dcterms:W3CDTF">2023-07-12T13:37:57Z</dcterms:created>
  <dcterms:modified xsi:type="dcterms:W3CDTF">2023-07-28T02:57:08Z</dcterms:modified>
</cp:coreProperties>
</file>